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Hanken Grotesk"/>
      <p:regular r:id="rId19"/>
      <p:bold r:id="rId20"/>
      <p:italic r:id="rId21"/>
      <p:boldItalic r:id="rId22"/>
    </p:embeddedFont>
    <p:embeddedFont>
      <p:font typeface="Crimson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ankenGrotesk-bold.fntdata"/><Relationship Id="rId22" Type="http://schemas.openxmlformats.org/officeDocument/2006/relationships/font" Target="fonts/HankenGrotesk-boldItalic.fntdata"/><Relationship Id="rId21" Type="http://schemas.openxmlformats.org/officeDocument/2006/relationships/font" Target="fonts/HankenGrotesk-italic.fntdata"/><Relationship Id="rId24" Type="http://schemas.openxmlformats.org/officeDocument/2006/relationships/font" Target="fonts/CrimsonPro-bold.fntdata"/><Relationship Id="rId23" Type="http://schemas.openxmlformats.org/officeDocument/2006/relationships/font" Target="fonts/Crimso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rimsonPro-boldItalic.fntdata"/><Relationship Id="rId25" Type="http://schemas.openxmlformats.org/officeDocument/2006/relationships/font" Target="fonts/Crimson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HankenGrotesk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77d9d42f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77d9d42f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30156c34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230156c34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30156c349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230156c349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30156c349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30156c34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30156c3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230156c3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cdad947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cdad947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30156c34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30156c34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cdad947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cdad947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cdad9474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cdad947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30156c34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30156c34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cdad9474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cdad9474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cdad9474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cdad9474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rimson Pro"/>
              <a:buNone/>
              <a:defRPr b="1" sz="2800">
                <a:solidFill>
                  <a:schemeClr val="dk1"/>
                </a:solidFill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anken Grotesk"/>
              <a:buChar char="●"/>
              <a:defRPr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●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●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○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anken Grotesk"/>
              <a:buChar char="■"/>
              <a:def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793150"/>
            <a:ext cx="8520600" cy="13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U-Nets in a Self-Driving Segmentation Task</a:t>
            </a:r>
            <a:endParaRPr sz="4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476000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Deep Learning on Images and Signals</a:t>
            </a:r>
            <a:endParaRPr sz="18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657525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Nils Fahrni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311700" y="437125"/>
            <a:ext cx="85206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362850" y="995925"/>
            <a:ext cx="8418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Best performing Attention model: Attention U-Net with 64 base filters without dropout=0.2</a:t>
            </a:r>
            <a:endParaRPr sz="16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33382" t="0"/>
          <a:stretch/>
        </p:blipFill>
        <p:spPr>
          <a:xfrm>
            <a:off x="920075" y="1493925"/>
            <a:ext cx="7303852" cy="32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ctrTitle"/>
          </p:nvPr>
        </p:nvSpPr>
        <p:spPr>
          <a:xfrm>
            <a:off x="366900" y="130350"/>
            <a:ext cx="8410200" cy="18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80"/>
              <a:t>How do segmentation models perform between scenes of city streets and non-city streets in the BDD100K dataset?</a:t>
            </a:r>
            <a:endParaRPr sz="2680"/>
          </a:p>
        </p:txBody>
      </p:sp>
      <p:sp>
        <p:nvSpPr>
          <p:cNvPr id="221" name="Google Shape;221;p23"/>
          <p:cNvSpPr txBox="1"/>
          <p:nvPr>
            <p:ph idx="1" type="subTitle"/>
          </p:nvPr>
        </p:nvSpPr>
        <p:spPr>
          <a:xfrm>
            <a:off x="311700" y="250025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Research Question</a:t>
            </a:r>
            <a:endParaRPr sz="1800"/>
          </a:p>
        </p:txBody>
      </p:sp>
      <p:grpSp>
        <p:nvGrpSpPr>
          <p:cNvPr id="222" name="Google Shape;222;p23"/>
          <p:cNvGrpSpPr/>
          <p:nvPr/>
        </p:nvGrpSpPr>
        <p:grpSpPr>
          <a:xfrm>
            <a:off x="4835350" y="1672188"/>
            <a:ext cx="3448774" cy="3378725"/>
            <a:chOff x="4835350" y="1327350"/>
            <a:chExt cx="3448774" cy="3378725"/>
          </a:xfrm>
        </p:grpSpPr>
        <p:pic>
          <p:nvPicPr>
            <p:cNvPr id="223" name="Google Shape;223;p23"/>
            <p:cNvPicPr preferRelativeResize="0"/>
            <p:nvPr/>
          </p:nvPicPr>
          <p:blipFill rotWithShape="1">
            <a:blip r:embed="rId3">
              <a:alphaModFix/>
            </a:blip>
            <a:srcRect b="0" l="66766" r="0" t="0"/>
            <a:stretch/>
          </p:blipFill>
          <p:spPr>
            <a:xfrm>
              <a:off x="4835350" y="1629350"/>
              <a:ext cx="3448774" cy="307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3"/>
            <p:cNvSpPr txBox="1"/>
            <p:nvPr/>
          </p:nvSpPr>
          <p:spPr>
            <a:xfrm>
              <a:off x="5309375" y="1327350"/>
              <a:ext cx="272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Attention U-Net</a:t>
              </a:r>
              <a:endPara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805900" y="1727550"/>
            <a:ext cx="3365801" cy="3268000"/>
            <a:chOff x="817750" y="1396800"/>
            <a:chExt cx="3365801" cy="3268000"/>
          </a:xfrm>
        </p:grpSpPr>
        <p:pic>
          <p:nvPicPr>
            <p:cNvPr id="226" name="Google Shape;226;p23"/>
            <p:cNvPicPr preferRelativeResize="0"/>
            <p:nvPr/>
          </p:nvPicPr>
          <p:blipFill rotWithShape="1">
            <a:blip r:embed="rId4">
              <a:alphaModFix/>
            </a:blip>
            <a:srcRect b="0" l="66655" r="0" t="0"/>
            <a:stretch/>
          </p:blipFill>
          <p:spPr>
            <a:xfrm>
              <a:off x="817750" y="1670625"/>
              <a:ext cx="3365801" cy="299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3"/>
            <p:cNvSpPr txBox="1"/>
            <p:nvPr/>
          </p:nvSpPr>
          <p:spPr>
            <a:xfrm>
              <a:off x="1230825" y="1396800"/>
              <a:ext cx="272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Vanilla</a:t>
              </a:r>
              <a:r>
                <a:rPr lang="en-GB">
                  <a:solidFill>
                    <a:schemeClr val="dk2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 U-Net</a:t>
              </a:r>
              <a:endPara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163" y="1102150"/>
            <a:ext cx="663675" cy="9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1563"/>
            <a:ext cx="8839199" cy="163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75" y="1645548"/>
            <a:ext cx="8839199" cy="157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738" y="3199287"/>
            <a:ext cx="4008475" cy="2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519225"/>
            <a:ext cx="8839176" cy="15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idx="4294967295" type="title"/>
          </p:nvPr>
        </p:nvSpPr>
        <p:spPr>
          <a:xfrm>
            <a:off x="311700" y="2220150"/>
            <a:ext cx="85206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Q&amp;A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66900" y="1658100"/>
            <a:ext cx="8410200" cy="18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80"/>
              <a:t>How do segmentation models perform between scenes of city streets and non-city streets in the BDD100K dataset?</a:t>
            </a:r>
            <a:endParaRPr sz="3280"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1476000"/>
            <a:ext cx="85206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Research Question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37125"/>
            <a:ext cx="8520600" cy="13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1014225"/>
            <a:ext cx="85206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120">
                <a:latin typeface="Hanken Grotesk"/>
                <a:ea typeface="Hanken Grotesk"/>
                <a:cs typeface="Hanken Grotesk"/>
                <a:sym typeface="Hanken Grotesk"/>
              </a:rPr>
              <a:t>BDD100k – Berkeley Deep Drive</a:t>
            </a:r>
            <a:endParaRPr b="0" sz="212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5" y="1588650"/>
            <a:ext cx="4043718" cy="2274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550" y="1588650"/>
            <a:ext cx="4043750" cy="227460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1074775" y="3863250"/>
            <a:ext cx="27495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/>
              <a:t>Input Image</a:t>
            </a:r>
            <a:endParaRPr b="0" sz="2200"/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5435675" y="3863250"/>
            <a:ext cx="2749500" cy="4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/>
              <a:t>Ground Truth</a:t>
            </a:r>
            <a:endParaRPr b="0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37125"/>
            <a:ext cx="85206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203325"/>
            <a:ext cx="1712700" cy="5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GB" sz="2120">
                <a:latin typeface="Hanken Grotesk"/>
                <a:ea typeface="Hanken Grotesk"/>
                <a:cs typeface="Hanken Grotesk"/>
                <a:sym typeface="Hanken Grotesk"/>
              </a:rPr>
              <a:t>19 Classes</a:t>
            </a:r>
            <a:endParaRPr b="0" sz="212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6480"/>
          <a:stretch/>
        </p:blipFill>
        <p:spPr>
          <a:xfrm>
            <a:off x="2205375" y="234050"/>
            <a:ext cx="6744901" cy="46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37125"/>
            <a:ext cx="8520600" cy="7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Preprocessing of Images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650" y="1392050"/>
            <a:ext cx="3347300" cy="33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831600" y="1022400"/>
            <a:ext cx="3740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Step 1: Resize to 128 x 128 Pixels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4725" y="1392050"/>
            <a:ext cx="3347300" cy="335012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4736075" y="1022400"/>
            <a:ext cx="3740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Step 2: Normalize &amp; Standardize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37125"/>
            <a:ext cx="85206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1: Vanilla U-Net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057575" y="1327300"/>
            <a:ext cx="2857500" cy="3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Vanilla U-Net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1232025" y="18459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Encoder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1232025" y="26031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Encoder 4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1232025" y="304725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8" name="Google Shape;98;p18"/>
          <p:cNvSpPr txBox="1"/>
          <p:nvPr/>
        </p:nvSpPr>
        <p:spPr>
          <a:xfrm rot="5400000">
            <a:off x="2371575" y="2155950"/>
            <a:ext cx="307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…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1232025" y="34914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Decoder </a:t>
            </a: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 rot="5400000">
            <a:off x="2371575" y="3801450"/>
            <a:ext cx="307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…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1270875" y="41996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Decoder 4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02" name="Google Shape;102;p18"/>
          <p:cNvGrpSpPr/>
          <p:nvPr/>
        </p:nvGrpSpPr>
        <p:grpSpPr>
          <a:xfrm>
            <a:off x="4850225" y="1346950"/>
            <a:ext cx="3236200" cy="3354300"/>
            <a:chOff x="4168875" y="1346950"/>
            <a:chExt cx="3236200" cy="3354300"/>
          </a:xfrm>
        </p:grpSpPr>
        <p:sp>
          <p:nvSpPr>
            <p:cNvPr id="103" name="Google Shape;103;p18"/>
            <p:cNvSpPr/>
            <p:nvPr/>
          </p:nvSpPr>
          <p:spPr>
            <a:xfrm>
              <a:off x="4168875" y="1346950"/>
              <a:ext cx="3189600" cy="33543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FF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2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Encoder Block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4343325" y="189097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Conv2d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4343325" y="22628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BatchNorm2d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4343325" y="263467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ReLU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4343325" y="30065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Conv2d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4343325" y="337837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BatchNorm2d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4343325" y="37502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ReLU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892850" y="1891100"/>
              <a:ext cx="141600" cy="2179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1" name="Google Shape;111;p18"/>
            <p:cNvSpPr txBox="1"/>
            <p:nvPr/>
          </p:nvSpPr>
          <p:spPr>
            <a:xfrm rot="5400000">
              <a:off x="6033025" y="2752100"/>
              <a:ext cx="2286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Double Conv Block</a:t>
              </a:r>
              <a:endPara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343325" y="42421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MaxPool2d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sp>
        <p:nvSpPr>
          <p:cNvPr id="113" name="Google Shape;113;p18"/>
          <p:cNvSpPr/>
          <p:nvPr/>
        </p:nvSpPr>
        <p:spPr>
          <a:xfrm>
            <a:off x="1232025" y="1845888"/>
            <a:ext cx="2508600" cy="320700"/>
          </a:xfrm>
          <a:prstGeom prst="rect">
            <a:avLst/>
          </a:prstGeom>
          <a:noFill/>
          <a:ln cap="flat" cmpd="sng" w="28575">
            <a:solidFill>
              <a:srgbClr val="FF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Encoder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14" name="Google Shape;114;p18"/>
          <p:cNvCxnSpPr>
            <a:stCxn id="113" idx="3"/>
            <a:endCxn id="103" idx="1"/>
          </p:cNvCxnSpPr>
          <p:nvPr/>
        </p:nvCxnSpPr>
        <p:spPr>
          <a:xfrm>
            <a:off x="3740625" y="2006238"/>
            <a:ext cx="1109700" cy="1017900"/>
          </a:xfrm>
          <a:prstGeom prst="straightConnector1">
            <a:avLst/>
          </a:prstGeom>
          <a:noFill/>
          <a:ln cap="flat" cmpd="sng" w="28575">
            <a:solidFill>
              <a:srgbClr val="FF404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" name="Google Shape;115;p18"/>
          <p:cNvGrpSpPr/>
          <p:nvPr/>
        </p:nvGrpSpPr>
        <p:grpSpPr>
          <a:xfrm>
            <a:off x="4850225" y="1346950"/>
            <a:ext cx="3236200" cy="3354300"/>
            <a:chOff x="8169825" y="1346950"/>
            <a:chExt cx="3236200" cy="3354300"/>
          </a:xfrm>
        </p:grpSpPr>
        <p:sp>
          <p:nvSpPr>
            <p:cNvPr id="116" name="Google Shape;116;p18"/>
            <p:cNvSpPr/>
            <p:nvPr/>
          </p:nvSpPr>
          <p:spPr>
            <a:xfrm>
              <a:off x="8169825" y="1346950"/>
              <a:ext cx="3189600" cy="3354300"/>
            </a:xfrm>
            <a:prstGeom prst="rect">
              <a:avLst/>
            </a:prstGeom>
            <a:solidFill>
              <a:schemeClr val="lt2"/>
            </a:solidFill>
            <a:ln cap="flat" cmpd="sng" w="38100">
              <a:solidFill>
                <a:srgbClr val="FF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12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Decoder </a:t>
              </a:r>
              <a:r>
                <a:rPr lang="en-GB" sz="2120">
                  <a:solidFill>
                    <a:schemeClr val="dk1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Block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8344275" y="234817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Conv2d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8344275" y="27200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BatchNorm2d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8344275" y="309187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ReLU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8344275" y="34637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Conv2d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8344275" y="383557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BatchNorm2d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8344275" y="42074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ReLU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0893800" y="2348300"/>
              <a:ext cx="141600" cy="21798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24" name="Google Shape;124;p18"/>
            <p:cNvSpPr txBox="1"/>
            <p:nvPr/>
          </p:nvSpPr>
          <p:spPr>
            <a:xfrm rot="5400000">
              <a:off x="10033975" y="3209300"/>
              <a:ext cx="2286300" cy="4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Hanken Grotesk"/>
                  <a:ea typeface="Hanken Grotesk"/>
                  <a:cs typeface="Hanken Grotesk"/>
                  <a:sym typeface="Hanken Grotesk"/>
                </a:rPr>
                <a:t>Double Conv Block</a:t>
              </a:r>
              <a:endParaRPr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8344275" y="1922100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ConvTranspose2d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cxnSp>
        <p:nvCxnSpPr>
          <p:cNvPr id="126" name="Google Shape;126;p18"/>
          <p:cNvCxnSpPr>
            <a:stCxn id="99" idx="3"/>
          </p:cNvCxnSpPr>
          <p:nvPr/>
        </p:nvCxnSpPr>
        <p:spPr>
          <a:xfrm flipH="1" rot="10800000">
            <a:off x="3740625" y="3024150"/>
            <a:ext cx="1109700" cy="627600"/>
          </a:xfrm>
          <a:prstGeom prst="straightConnector1">
            <a:avLst/>
          </a:prstGeom>
          <a:noFill/>
          <a:ln cap="flat" cmpd="sng" w="28575">
            <a:solidFill>
              <a:srgbClr val="FF404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8"/>
          <p:cNvSpPr/>
          <p:nvPr/>
        </p:nvSpPr>
        <p:spPr>
          <a:xfrm>
            <a:off x="1232025" y="34914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Decoder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1057575" y="1327300"/>
            <a:ext cx="2857500" cy="3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2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Attention </a:t>
            </a:r>
            <a:r>
              <a:rPr lang="en-GB" sz="212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U-Net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1232025" y="18459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Encoder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1232025" y="26031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Encoder 4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232025" y="304725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Bottleneck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 rot="5400000">
            <a:off x="2371575" y="2155950"/>
            <a:ext cx="307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…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1232025" y="34914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Decoder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 rot="5400000">
            <a:off x="2371575" y="3801450"/>
            <a:ext cx="3072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…</a:t>
            </a:r>
            <a:endParaRPr sz="18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270875" y="41996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Decoder 4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37125"/>
            <a:ext cx="85206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2: Attention U-Net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1232025" y="3491400"/>
            <a:ext cx="2508600" cy="3207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rgbClr val="FF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Decoder 1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 flipH="1" rot="10800000">
            <a:off x="3740625" y="3024150"/>
            <a:ext cx="1109700" cy="627600"/>
          </a:xfrm>
          <a:prstGeom prst="straightConnector1">
            <a:avLst/>
          </a:prstGeom>
          <a:noFill/>
          <a:ln cap="flat" cmpd="sng" w="28575">
            <a:solidFill>
              <a:srgbClr val="FF404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3" name="Google Shape;143;p19"/>
          <p:cNvGrpSpPr/>
          <p:nvPr/>
        </p:nvGrpSpPr>
        <p:grpSpPr>
          <a:xfrm>
            <a:off x="4850325" y="1166650"/>
            <a:ext cx="3236200" cy="3714900"/>
            <a:chOff x="4850325" y="1166650"/>
            <a:chExt cx="3236200" cy="3714900"/>
          </a:xfrm>
        </p:grpSpPr>
        <p:grpSp>
          <p:nvGrpSpPr>
            <p:cNvPr id="144" name="Google Shape;144;p19"/>
            <p:cNvGrpSpPr/>
            <p:nvPr/>
          </p:nvGrpSpPr>
          <p:grpSpPr>
            <a:xfrm>
              <a:off x="4850325" y="1166650"/>
              <a:ext cx="3236200" cy="3714900"/>
              <a:chOff x="8169825" y="986450"/>
              <a:chExt cx="3236200" cy="37149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8169825" y="986450"/>
                <a:ext cx="3189600" cy="3714900"/>
              </a:xfrm>
              <a:prstGeom prst="rect">
                <a:avLst/>
              </a:prstGeom>
              <a:solidFill>
                <a:schemeClr val="lt2"/>
              </a:solidFill>
              <a:ln cap="flat" cmpd="sng" w="38100">
                <a:solidFill>
                  <a:srgbClr val="FF40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2120">
                    <a:solidFill>
                      <a:schemeClr val="dk1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rPr>
                  <a:t>Decoder Block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8344275" y="2348175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Conv2d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8344275" y="2720025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BatchNorm2d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8344275" y="3091875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ReLU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8344275" y="3463725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Conv2d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8344275" y="3835575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BatchNorm2d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8344275" y="4207425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ReLU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10893800" y="2348300"/>
                <a:ext cx="141600" cy="21798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53" name="Google Shape;153;p19"/>
              <p:cNvSpPr txBox="1"/>
              <p:nvPr/>
            </p:nvSpPr>
            <p:spPr>
              <a:xfrm rot="5400000">
                <a:off x="10033975" y="3209300"/>
                <a:ext cx="2286300" cy="45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solidFill>
                      <a:schemeClr val="dk2"/>
                    </a:solidFill>
                    <a:latin typeface="Hanken Grotesk"/>
                    <a:ea typeface="Hanken Grotesk"/>
                    <a:cs typeface="Hanken Grotesk"/>
                    <a:sym typeface="Hanken Grotesk"/>
                  </a:rPr>
                  <a:t>Double Conv Block</a:t>
                </a:r>
                <a:endParaRPr>
                  <a:solidFill>
                    <a:schemeClr val="dk2"/>
                  </a:solidFill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8344275" y="1497700"/>
                <a:ext cx="2508600" cy="3207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>
                    <a:latin typeface="Hanken Grotesk"/>
                    <a:ea typeface="Hanken Grotesk"/>
                    <a:cs typeface="Hanken Grotesk"/>
                    <a:sym typeface="Hanken Grotesk"/>
                  </a:rPr>
                  <a:t>ConvTranspose2d</a:t>
                </a:r>
                <a:endParaRPr>
                  <a:latin typeface="Hanken Grotesk"/>
                  <a:ea typeface="Hanken Grotesk"/>
                  <a:cs typeface="Hanken Grotesk"/>
                  <a:sym typeface="Hanken Grotesk"/>
                </a:endParaRPr>
              </a:p>
            </p:txBody>
          </p:sp>
        </p:grpSp>
        <p:sp>
          <p:nvSpPr>
            <p:cNvPr id="155" name="Google Shape;155;p19"/>
            <p:cNvSpPr/>
            <p:nvPr/>
          </p:nvSpPr>
          <p:spPr>
            <a:xfrm>
              <a:off x="5035725" y="2084925"/>
              <a:ext cx="2508600" cy="320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Hanken Grotesk"/>
                  <a:ea typeface="Hanken Grotesk"/>
                  <a:cs typeface="Hanken Grotesk"/>
                  <a:sym typeface="Hanken Grotesk"/>
                </a:rPr>
                <a:t>Attention Block</a:t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/>
          <p:nvPr/>
        </p:nvSpPr>
        <p:spPr>
          <a:xfrm>
            <a:off x="1547150" y="1106450"/>
            <a:ext cx="5188500" cy="360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anken Grotesk"/>
                <a:ea typeface="Hanken Grotesk"/>
                <a:cs typeface="Hanken Grotesk"/>
                <a:sym typeface="Hanken Grotesk"/>
              </a:rPr>
              <a:t>Slurm Environment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437125"/>
            <a:ext cx="8520600" cy="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Environment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682075" y="2760500"/>
            <a:ext cx="4940400" cy="1756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anken Grotesk"/>
                <a:ea typeface="Hanken Grotesk"/>
                <a:cs typeface="Hanken Grotesk"/>
                <a:sym typeface="Hanken Grotesk"/>
              </a:rPr>
              <a:t>Trainer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4410650" y="3163950"/>
            <a:ext cx="20823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Train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4410650" y="3585125"/>
            <a:ext cx="20823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Validate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4410650" y="4006300"/>
            <a:ext cx="20823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Test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6967950" y="3061625"/>
            <a:ext cx="2037000" cy="139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anken Grotesk"/>
                <a:ea typeface="Hanken Grotesk"/>
                <a:cs typeface="Hanken Grotesk"/>
                <a:sym typeface="Hanken Grotesk"/>
              </a:rPr>
              <a:t>W&amp;B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540112" y="1580800"/>
            <a:ext cx="2082300" cy="10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anken Grotesk"/>
                <a:ea typeface="Hanken Grotesk"/>
                <a:cs typeface="Hanken Grotesk"/>
                <a:sym typeface="Hanken Grotesk"/>
              </a:rPr>
              <a:t>Experiment Configs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637011" y="1910450"/>
            <a:ext cx="1905900" cy="3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Overfit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637011" y="2292575"/>
            <a:ext cx="1905900" cy="31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Optimization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7050" y="3146875"/>
            <a:ext cx="259550" cy="25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/>
          <p:nvPr/>
        </p:nvSpPr>
        <p:spPr>
          <a:xfrm>
            <a:off x="7103100" y="3504300"/>
            <a:ext cx="17667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anken Grotesk"/>
                <a:ea typeface="Hanken Grotesk"/>
                <a:cs typeface="Hanken Grotesk"/>
                <a:sym typeface="Hanken Grotesk"/>
              </a:rPr>
              <a:t>Overfit Experiment Run</a:t>
            </a:r>
            <a:endParaRPr sz="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7103100" y="3790400"/>
            <a:ext cx="1766700" cy="2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Hanken Grotesk"/>
                <a:ea typeface="Hanken Grotesk"/>
                <a:cs typeface="Hanken Grotesk"/>
                <a:sym typeface="Hanken Grotesk"/>
              </a:rPr>
              <a:t>Optimization </a:t>
            </a:r>
            <a:r>
              <a:rPr lang="en-GB" sz="900">
                <a:latin typeface="Hanken Grotesk"/>
                <a:ea typeface="Hanken Grotesk"/>
                <a:cs typeface="Hanken Grotesk"/>
                <a:sym typeface="Hanken Grotesk"/>
              </a:rPr>
              <a:t>Experiment Run</a:t>
            </a:r>
            <a:endParaRPr sz="9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 rot="5400000">
            <a:off x="7817400" y="3981250"/>
            <a:ext cx="33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…</a:t>
            </a:r>
            <a:endParaRPr sz="18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153" y="1602050"/>
            <a:ext cx="361254" cy="2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975" y="1166759"/>
            <a:ext cx="338099" cy="30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550" y="1781375"/>
            <a:ext cx="573750" cy="5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/>
          <p:nvPr/>
        </p:nvSpPr>
        <p:spPr>
          <a:xfrm>
            <a:off x="1682075" y="1580800"/>
            <a:ext cx="2781000" cy="109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Hanken Grotesk"/>
                <a:ea typeface="Hanken Grotesk"/>
                <a:cs typeface="Hanken Grotesk"/>
                <a:sym typeface="Hanken Grotesk"/>
              </a:rPr>
              <a:t>Scripts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2150" y="1976835"/>
            <a:ext cx="338095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5675" y="1976835"/>
            <a:ext cx="338095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0350" y="1976847"/>
            <a:ext cx="338095" cy="3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1205225" y="2073700"/>
            <a:ext cx="687000" cy="111900"/>
          </a:xfrm>
          <a:prstGeom prst="rightArrow">
            <a:avLst>
              <a:gd fmla="val 29133" name="adj1"/>
              <a:gd fmla="val 3617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1603800" y="2340900"/>
            <a:ext cx="1163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submit_job.sh</a:t>
            </a:r>
            <a:endParaRPr b="1"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2582875" y="2329725"/>
            <a:ext cx="1163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download</a:t>
            </a:r>
            <a:r>
              <a:rPr b="1" lang="en-GB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.sh</a:t>
            </a:r>
            <a:endParaRPr b="1"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3473300" y="2318225"/>
            <a:ext cx="1163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upload</a:t>
            </a:r>
            <a:r>
              <a:rPr b="1" lang="en-GB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.sh</a:t>
            </a:r>
            <a:endParaRPr b="1" sz="9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1803750" y="3194300"/>
            <a:ext cx="1094400" cy="35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Runner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1816550" y="3898450"/>
            <a:ext cx="1094400" cy="47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Hanken Grotesk"/>
                <a:ea typeface="Hanken Grotesk"/>
                <a:cs typeface="Hanken Grotesk"/>
                <a:sym typeface="Hanken Grotesk"/>
              </a:rPr>
              <a:t>Models</a:t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7" name="Google Shape;187;p20"/>
          <p:cNvSpPr/>
          <p:nvPr/>
        </p:nvSpPr>
        <p:spPr>
          <a:xfrm rot="5400000">
            <a:off x="2197825" y="2796425"/>
            <a:ext cx="539700" cy="111900"/>
          </a:xfrm>
          <a:prstGeom prst="rightArrow">
            <a:avLst>
              <a:gd fmla="val 29133" name="adj1"/>
              <a:gd fmla="val 3617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188" name="Google Shape;188;p20"/>
          <p:cNvGrpSpPr/>
          <p:nvPr/>
        </p:nvGrpSpPr>
        <p:grpSpPr>
          <a:xfrm>
            <a:off x="2903116" y="2189680"/>
            <a:ext cx="1733895" cy="1150794"/>
            <a:chOff x="2903116" y="2189680"/>
            <a:chExt cx="1733895" cy="1150794"/>
          </a:xfrm>
        </p:grpSpPr>
        <p:sp>
          <p:nvSpPr>
            <p:cNvPr id="189" name="Google Shape;189;p20"/>
            <p:cNvSpPr/>
            <p:nvPr/>
          </p:nvSpPr>
          <p:spPr>
            <a:xfrm rot="-1799242">
              <a:off x="2803903" y="2656821"/>
              <a:ext cx="1899125" cy="111818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8996850">
              <a:off x="2837767" y="2760615"/>
              <a:ext cx="1898987" cy="111818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91" name="Google Shape;191;p20"/>
          <p:cNvGrpSpPr/>
          <p:nvPr/>
        </p:nvGrpSpPr>
        <p:grpSpPr>
          <a:xfrm>
            <a:off x="2295000" y="3590175"/>
            <a:ext cx="228625" cy="262500"/>
            <a:chOff x="2295000" y="3590175"/>
            <a:chExt cx="228625" cy="262500"/>
          </a:xfrm>
        </p:grpSpPr>
        <p:sp>
          <p:nvSpPr>
            <p:cNvPr id="192" name="Google Shape;192;p20"/>
            <p:cNvSpPr/>
            <p:nvPr/>
          </p:nvSpPr>
          <p:spPr>
            <a:xfrm rot="5400000">
              <a:off x="2219700" y="3665475"/>
              <a:ext cx="262500" cy="111900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93" name="Google Shape;193;p20"/>
            <p:cNvSpPr/>
            <p:nvPr/>
          </p:nvSpPr>
          <p:spPr>
            <a:xfrm rot="-5400000">
              <a:off x="2336425" y="3665475"/>
              <a:ext cx="262500" cy="111900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94" name="Google Shape;194;p20"/>
          <p:cNvGrpSpPr/>
          <p:nvPr/>
        </p:nvGrpSpPr>
        <p:grpSpPr>
          <a:xfrm>
            <a:off x="2920750" y="3340475"/>
            <a:ext cx="1468200" cy="780975"/>
            <a:chOff x="2920750" y="3340475"/>
            <a:chExt cx="1468200" cy="780975"/>
          </a:xfrm>
        </p:grpSpPr>
        <p:sp>
          <p:nvSpPr>
            <p:cNvPr id="195" name="Google Shape;195;p20"/>
            <p:cNvSpPr/>
            <p:nvPr/>
          </p:nvSpPr>
          <p:spPr>
            <a:xfrm>
              <a:off x="2933600" y="3340475"/>
              <a:ext cx="1427700" cy="111900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 rot="747733">
              <a:off x="2933576" y="3493225"/>
              <a:ext cx="1427740" cy="111806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 rot="1524670">
              <a:off x="2868690" y="3677592"/>
              <a:ext cx="1572319" cy="111916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  <p:grpSp>
        <p:nvGrpSpPr>
          <p:cNvPr id="198" name="Google Shape;198;p20"/>
          <p:cNvGrpSpPr/>
          <p:nvPr/>
        </p:nvGrpSpPr>
        <p:grpSpPr>
          <a:xfrm>
            <a:off x="6542900" y="3168575"/>
            <a:ext cx="395650" cy="1183200"/>
            <a:chOff x="6542900" y="3168575"/>
            <a:chExt cx="395650" cy="1183200"/>
          </a:xfrm>
        </p:grpSpPr>
        <p:sp>
          <p:nvSpPr>
            <p:cNvPr id="199" name="Google Shape;199;p20"/>
            <p:cNvSpPr/>
            <p:nvPr/>
          </p:nvSpPr>
          <p:spPr>
            <a:xfrm>
              <a:off x="6679050" y="3704225"/>
              <a:ext cx="259500" cy="111900"/>
            </a:xfrm>
            <a:prstGeom prst="rightArrow">
              <a:avLst>
                <a:gd fmla="val 29133" name="adj1"/>
                <a:gd fmla="val 36177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6542900" y="3168575"/>
              <a:ext cx="183900" cy="1183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Hanken Grotesk"/>
                <a:ea typeface="Hanken Grotesk"/>
                <a:cs typeface="Hanken Grotesk"/>
                <a:sym typeface="Hanken Grotesk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311700" y="437125"/>
            <a:ext cx="8520600" cy="7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 b="1"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362850" y="995925"/>
            <a:ext cx="84183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Best performing Vanilla model: Vanilla U-Net with 128 base filters without regularization</a:t>
            </a:r>
            <a:endParaRPr sz="16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9" y="1505700"/>
            <a:ext cx="4175816" cy="36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799" y="1505688"/>
            <a:ext cx="4042425" cy="36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